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10972800"/>
  <p:notesSz cx="10972800" cy="14630400"/>
  <p:embeddedFontLst>
    <p:embeddedFont>
      <p:font typeface="Barlow Bold" panose="020B0604020202020204" charset="0"/>
      <p:bold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AF8"/>
    <a:srgbClr val="E49BF9"/>
    <a:srgbClr val="2E1B32"/>
    <a:srgbClr val="165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46460304-37B5-4B37-8663-5ADAE921F2A7}"/>
    <pc:docChg chg="custSel delSld modSld">
      <pc:chgData name="Erika Gil" userId="323cab41-8231-4558-8410-78534831b98d" providerId="ADAL" clId="{46460304-37B5-4B37-8663-5ADAE921F2A7}" dt="2025-04-28T13:29:40.556" v="1" actId="47"/>
      <pc:docMkLst>
        <pc:docMk/>
      </pc:docMkLst>
      <pc:sldChg chg="delSp mod">
        <pc:chgData name="Erika Gil" userId="323cab41-8231-4558-8410-78534831b98d" providerId="ADAL" clId="{46460304-37B5-4B37-8663-5ADAE921F2A7}" dt="2025-04-28T13:29:34.625" v="0" actId="478"/>
        <pc:sldMkLst>
          <pc:docMk/>
          <pc:sldMk cId="0" sldId="256"/>
        </pc:sldMkLst>
        <pc:picChg chg="del">
          <ac:chgData name="Erika Gil" userId="323cab41-8231-4558-8410-78534831b98d" providerId="ADAL" clId="{46460304-37B5-4B37-8663-5ADAE921F2A7}" dt="2025-04-28T13:29:34.625" v="0" actId="478"/>
          <ac:picMkLst>
            <pc:docMk/>
            <pc:sldMk cId="0" sldId="256"/>
            <ac:picMk id="9" creationId="{551224E9-19BC-4401-B1AA-794DFDDF2A07}"/>
          </ac:picMkLst>
        </pc:picChg>
      </pc:sldChg>
      <pc:sldChg chg="del">
        <pc:chgData name="Erika Gil" userId="323cab41-8231-4558-8410-78534831b98d" providerId="ADAL" clId="{46460304-37B5-4B37-8663-5ADAE921F2A7}" dt="2025-04-28T13:29:40.556" v="1" actId="47"/>
        <pc:sldMkLst>
          <pc:docMk/>
          <pc:sldMk cId="16809771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0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learn.microsoft.com/en-us/power-automate/guidance/coding-guidelines/" TargetMode="External"/><Relationship Id="rId5" Type="http://schemas.openxmlformats.org/officeDocument/2006/relationships/hyperlink" Target="https://learn.microsoft.com/es-es/connectors/connector-reference/connector-reference-powerautomate-connectors" TargetMode="External"/><Relationship Id="rId4" Type="http://schemas.openxmlformats.org/officeDocument/2006/relationships/hyperlink" Target="https://learn.microsoft.com/es-es/power-automat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6183" y="4433054"/>
            <a:ext cx="6375908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0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Automatización</a:t>
            </a: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000" b="1" dirty="0" err="1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fácil</a:t>
            </a:r>
            <a:r>
              <a:rPr lang="en-US" sz="40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con </a:t>
            </a:r>
            <a:r>
              <a:rPr lang="en-US" sz="40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Automate </a:t>
            </a:r>
            <a:endParaRPr lang="en-US" sz="4000" dirty="0">
              <a:solidFill>
                <a:srgbClr val="56AAF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7571" y="6754503"/>
            <a:ext cx="60769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 </a:t>
            </a:r>
            <a:r>
              <a:rPr lang="en-US" sz="28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Automate </a:t>
            </a:r>
            <a:r>
              <a:rPr lang="en-US" sz="2800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 por qué lo necesitas?</a:t>
            </a:r>
            <a:endParaRPr lang="en-US" sz="2800" dirty="0">
              <a:solidFill>
                <a:srgbClr val="E49BF9"/>
              </a:solidFill>
            </a:endParaRPr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2D22EA62-AE19-31EE-7336-AC07942EB9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050" y="4493299"/>
            <a:ext cx="1382221" cy="14254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4105"/>
            <a:ext cx="126100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Buenas prácticas al implementar Power Automate</a:t>
            </a:r>
            <a:endParaRPr lang="en-US" sz="4450" dirty="0">
              <a:solidFill>
                <a:srgbClr val="56AAF8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09518"/>
            <a:ext cx="1083231" cy="129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6461" y="3283297"/>
            <a:ext cx="58800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 nombres claros y descriptivos en los flujos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109442"/>
            <a:ext cx="1083231" cy="12999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6461" y="4326017"/>
            <a:ext cx="41373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 cada automatización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66461" y="4812149"/>
            <a:ext cx="117056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Qué hace, quién la usa, con qué frecuencia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409367"/>
            <a:ext cx="1083231" cy="12999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6461" y="5929193"/>
            <a:ext cx="47915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Controla accesos y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permisos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los conectores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709291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925866"/>
            <a:ext cx="36105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 registros (logs) y alertas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7411998"/>
            <a:ext cx="117056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monitorear comportamientos inesperados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8009215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8225790"/>
            <a:ext cx="52743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Evalúa el impacto de cada automatización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66461" y="8711922"/>
            <a:ext cx="117056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Tiempo ahorrado, errores evitados</a:t>
            </a:r>
            <a:endParaRPr lang="en-US" sz="17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0CCC4A8-A35E-0071-4742-E365A4C6B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638" y="3283297"/>
            <a:ext cx="7025822" cy="5665441"/>
          </a:xfrm>
          <a:prstGeom prst="roundRect">
            <a:avLst>
              <a:gd name="adj" fmla="val 1310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E49BF9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n 17" descr="Icono&#10;&#10;El contenido generado por IA puede ser incorrecto.">
            <a:extLst>
              <a:ext uri="{FF2B5EF4-FFF2-40B4-BE49-F238E27FC236}">
                <a16:creationId xmlns:a16="http://schemas.microsoft.com/office/drawing/2014/main" id="{E40DDDF5-2461-FC64-5930-032A5F71400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20650" y="2609077"/>
            <a:ext cx="1382221" cy="14254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587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Casos de uso</a:t>
            </a:r>
            <a:endParaRPr lang="en-US" sz="4450" dirty="0">
              <a:solidFill>
                <a:srgbClr val="56AAF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1963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56AAF8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ofrece soluciones prácticas para diversos departamentos: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8309" y="660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Recursos Humanos</a:t>
            </a:r>
            <a:endParaRPr lang="en-US" sz="2200" dirty="0">
              <a:solidFill>
                <a:srgbClr val="E49BF9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758309" y="7087434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On-Boarding automatizado con Teams y SharePoint.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117896" y="660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Finanzas</a:t>
            </a:r>
            <a:endParaRPr lang="en-US" sz="2200" dirty="0">
              <a:solidFill>
                <a:srgbClr val="E49BF9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4117896" y="7087434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Aprobación de gastos vía correo y almacenamiento automático de comprobantes.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77601" y="660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Ventas</a:t>
            </a:r>
            <a:endParaRPr lang="en-US" sz="2200" dirty="0">
              <a:solidFill>
                <a:srgbClr val="E49BF9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477601" y="7087434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Captura de formularios web en Excel y creación de oportunidades en CRM.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37307" y="660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</a:t>
            </a:r>
            <a:endParaRPr lang="en-US" sz="2200" dirty="0">
              <a:solidFill>
                <a:srgbClr val="E49BF9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10837307" y="7087434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Automatización de tickets, notificaciones, control de licencias o accesos.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976" y="144411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Mitos comunes sobre Power Automate</a:t>
            </a:r>
            <a:endParaRPr lang="en-US" sz="4450" dirty="0">
              <a:solidFill>
                <a:srgbClr val="56AAF8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4066461"/>
            <a:ext cx="7627382" cy="4590098"/>
          </a:xfrm>
          <a:prstGeom prst="roundRect">
            <a:avLst>
              <a:gd name="adj" fmla="val 42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52329" y="4074081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68904" y="4211598"/>
            <a:ext cx="3369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🚫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"Solo lo puede usar TI"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78785" y="4211598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→ Falso. Está pensado para todos.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52329" y="5042535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68904" y="5180052"/>
            <a:ext cx="3369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🚫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"Automatizar es costoso"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78785" y="5180052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→ No necesariamente. Muchas funciones están incluidas en las licencias existentes.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52329" y="6357699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68904" y="6495217"/>
            <a:ext cx="3369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🚫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"Es difícil de mantener"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78785" y="6495217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→ Se puede documentar, versionar y monitorear con facilidad.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52329" y="7672864"/>
            <a:ext cx="7612142" cy="976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 sz="240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68904" y="7810381"/>
            <a:ext cx="3369112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🚫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"Va a reemplazar puestos de trabajo"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78785" y="781038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→ No. Libera tiempo para tareas de mayor valor.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35606"/>
            <a:ext cx="1011924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evolución: Power Platform + IA para todos</a:t>
            </a:r>
            <a:endParaRPr lang="en-US" sz="4000" dirty="0">
              <a:solidFill>
                <a:srgbClr val="56AAF8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58190" y="1896309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La automatización ya no se limita a tareas repetitivas. Gracias a la inteligencia artificial integrada en Power Platform, ahora es posible: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98182"/>
            <a:ext cx="1653778" cy="10220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863935"/>
            <a:ext cx="349508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Inteligencia artificial integrada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8309" y="4301490"/>
            <a:ext cx="417623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AI Builder permite usar modelos de inteligencia artificial sin necesidad de programar, abriendo nuevas posibilidades.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63" y="2598182"/>
            <a:ext cx="1653778" cy="10220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6963" y="3863935"/>
            <a:ext cx="354199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Procesamiento de documentos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6963" y="4301490"/>
            <a:ext cx="4176355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Extracción automática de datos de facturas, formularios y documentos comerciales sin intervención manual.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36" y="2598182"/>
            <a:ext cx="1653778" cy="10220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5736" y="3863935"/>
            <a:ext cx="278546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Análisis de sentimientos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95736" y="4301490"/>
            <a:ext cx="417623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Detecta automáticamente el tono y la emoción en correos, comentarios y formularios de clientes.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822275"/>
            <a:ext cx="1653778" cy="10220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8309" y="7088029"/>
            <a:ext cx="282059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Clasificación automática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8309" y="7525583"/>
            <a:ext cx="417623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Organiza y clasifica información sin intervención humana, mejorando la eficiencia operativa.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963" y="5822275"/>
            <a:ext cx="1653778" cy="10220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6963" y="7088029"/>
            <a:ext cx="282904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Generación de contenido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226963" y="7525583"/>
            <a:ext cx="4176355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Crea textos, resúmenes y contenido de apoyo automáticamente con tecnología de inteligencia artificial.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5736" y="5822275"/>
            <a:ext cx="1653778" cy="102203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695736" y="7088029"/>
            <a:ext cx="4176236" cy="641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Predicción resultados basado en datos históricos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9695736" y="7846219"/>
            <a:ext cx="4176236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Crea, entrena y publica fácilmente tu propio modelo personalizado utilizando tus datos históricos para predecir resultados a partir de nuevos datos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758309" y="9313307"/>
            <a:ext cx="13113782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49BF9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AI Builder </a:t>
            </a: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integra estas capacidades con </a:t>
            </a:r>
            <a:r>
              <a:rPr lang="en-US" b="1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</a:t>
            </a: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 </a:t>
            </a:r>
            <a:r>
              <a:rPr lang="en-US" b="1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Apps </a:t>
            </a:r>
            <a:r>
              <a:rPr lang="en-US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sin necesidad de programar. Esto abre nuevas oportunidades para equipos de operaciones, atención al cliente, marketing, recursos humanos, entre otros.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475" y="592098"/>
            <a:ext cx="7639050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Copilot y Power Automate</a:t>
            </a:r>
            <a:br>
              <a:rPr lang="en-US" sz="32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</a:br>
            <a:r>
              <a:rPr lang="en-US" sz="320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inteligencia conversacional integrada</a:t>
            </a:r>
            <a:endParaRPr lang="en-US" sz="3200" dirty="0">
              <a:solidFill>
                <a:srgbClr val="E49BF9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2328982"/>
            <a:ext cx="1075015" cy="1290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9912" y="2543889"/>
            <a:ext cx="403181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Crear flujos con lenguaje natural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49912" y="3026450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Simplemente escribiendo lo que necesitas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619024"/>
            <a:ext cx="1075015" cy="12900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9912" y="3833932"/>
            <a:ext cx="28291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Obtener sugerencias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49912" y="4316492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 pasos, acciones y conectores según el contexto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4909066"/>
            <a:ext cx="1075015" cy="12900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9912" y="5123974"/>
            <a:ext cx="28291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Explorar datos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49912" y="5606534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Con preguntas en lenguaje natural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6199108"/>
            <a:ext cx="1075015" cy="12900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9912" y="6414016"/>
            <a:ext cx="28291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Acelerar el diseño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49912" y="6896576"/>
            <a:ext cx="624161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Sin necesidad de conocer todos los detalles técnicos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52475" y="7730966"/>
            <a:ext cx="7639050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Copilot es la nueva experiencia asistida por IA que Microsoft está integrando en herramientas como Power Automate, Power Apps y Power BI.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52475" y="9004697"/>
            <a:ext cx="7639050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Copilot democratiza la automatización, haciéndola más accesible, rápida y contextual. Es una oportunidad para que líderes y equipos actúen con más agilidad, basándose en inteligencia y no solo en intuición.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923" y="590907"/>
            <a:ext cx="7640955" cy="1412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Recursos </a:t>
            </a:r>
            <a:r>
              <a:rPr lang="en-US" sz="4000" b="1" dirty="0" err="1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recomendados</a:t>
            </a:r>
            <a:r>
              <a:rPr lang="en-US" sz="40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 seguir explorando</a:t>
            </a:r>
            <a:endParaRPr lang="en-US" sz="4000" dirty="0">
              <a:solidFill>
                <a:srgbClr val="56AAF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37923" y="2432804"/>
            <a:ext cx="7640955" cy="70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8645723" y="3409593"/>
            <a:ext cx="282523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Aprendizaje Oficial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37923" y="3891558"/>
            <a:ext cx="764095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Documentación oficial de Microsoft Power Automate - Power Automate | Microsoft Learn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7923" y="5329714"/>
            <a:ext cx="7640955" cy="70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8624411" y="6306503"/>
            <a:ext cx="286797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Referencia Conectores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37923" y="6788467"/>
            <a:ext cx="7640955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all Power Automate connectors | Microsoft Learn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37923" y="7883247"/>
            <a:ext cx="7640955" cy="70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6237923" y="8860036"/>
            <a:ext cx="7640955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Guía de buenas prácticas para programar en Power Automate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37923" y="9695140"/>
            <a:ext cx="7640955" cy="686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Automate coding guidelines - Power Automate | Microsoft Learn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040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36595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Las organizaciones modernas enfrentan un reto constante: hacer más con menos. 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000" dirty="0">
              <a:solidFill>
                <a:srgbClr val="EEEFF5"/>
              </a:solidFill>
              <a:latin typeface="Aptos" panose="020B0004020202020204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Este recurso está dirigido a líderes, creadores, principiantes o entusiastas de la tecnología que desean comprender cómo la automatización de procesos con Power Automate puede optimizar sus operaciones.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5836682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Si bien no es necesario ser un desarrollador experto en código, sí se requiere adquirir ciertos conocimientos para aprovechar la herramienta de forma efectiva.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3285411"/>
            <a:ext cx="6292572" cy="3511153"/>
          </a:xfrm>
          <a:prstGeom prst="roundRect">
            <a:avLst>
              <a:gd name="adj" fmla="val 33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3"/>
          <p:cNvSpPr/>
          <p:nvPr/>
        </p:nvSpPr>
        <p:spPr>
          <a:xfrm>
            <a:off x="7587139" y="7383185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Lo valioso es que </a:t>
            </a:r>
            <a:r>
              <a:rPr lang="en-US" sz="2000" b="1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ha sido diseñado para ser accesible, intuitivo y fácil de aprender para una amplia variedad de perfiles, a través de herramientas visuales, conectando sistemas, orquestando actividades para maximizar la eficiencia y productividad.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24858"/>
            <a:ext cx="65707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 Power Automate?</a:t>
            </a:r>
            <a:endParaRPr lang="en-US" sz="4450" dirty="0">
              <a:solidFill>
                <a:srgbClr val="56AAF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76248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es una solución de Power Platform dentro del ecosistema de Microsoft 365 que permite crear flujos de trabajo automatizados entre múltiples servicios y aplicaciones.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127540"/>
            <a:ext cx="34735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Solución de Power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80869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Forma parte del ecosistema de Microsoft 365, permitiendo integrar distintas aplicaciones y servicios a través de una interfaz gráfica.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5827038"/>
            <a:ext cx="29353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 todos los usuarios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8309" y="650819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está diseñado tanto para usuarios técnicos como no técnicos, democratizando la capacidad de automatizar procesos.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309" y="75265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Diseño visual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8309" y="820769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Imagina un lienzo donde </a:t>
            </a:r>
            <a:r>
              <a:rPr lang="en-US" sz="2000" dirty="0" err="1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visualmente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 err="1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orquestas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a través de pasos y decisiones tu automatización sin necesidad de código complejo.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769882"/>
            <a:ext cx="116346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¿Por qué los líderes deben prestarle atención?</a:t>
            </a:r>
            <a:endParaRPr lang="en-US" sz="4450" dirty="0">
              <a:solidFill>
                <a:srgbClr val="56AAF8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60512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608117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6051233"/>
            <a:ext cx="49134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Libera tiempo para tareas estratégicas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423547" y="60512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235" y="6081177"/>
            <a:ext cx="342067" cy="427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7563" y="6051233"/>
            <a:ext cx="33651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 errores y retrabajo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58309" y="724269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7272635"/>
            <a:ext cx="342067" cy="427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62326" y="7242691"/>
            <a:ext cx="40361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Mejora la experiencia del equipo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7423547" y="724269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235" y="7272635"/>
            <a:ext cx="342067" cy="4275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27563" y="7242691"/>
            <a:ext cx="57446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Aumenta la visibilidad y trazabilidad de los procesos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58309" y="82175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Además, no necesitas empezar desde cero: la herramienta incluye plantillas listas para usar o aún mejor puedes comenzar con Copilot ingresando tu solicitud en lenguaje natural.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83431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6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tipo de procesos se pueden automatizar?</a:t>
            </a:r>
            <a:endParaRPr lang="en-US" sz="3600" dirty="0">
              <a:solidFill>
                <a:srgbClr val="56AAF8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2115026"/>
            <a:ext cx="7627382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Los mejores candidatos para automatización son procesos repetitivos y establecidos que cuenten con la menor cantidad de excepciones.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3274933"/>
            <a:ext cx="3879056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Tipos de procesos automatizables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58309" y="4107299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1391841" y="4107299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Aprobaciones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91841" y="4544854"/>
            <a:ext cx="69938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Aprobaciones de gastos, licencias, solicitudes internas.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8309" y="5271016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1391841" y="5271016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Alertas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91841" y="5708571"/>
            <a:ext cx="69938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Alertas por vencimientos, cambios de estado o datos nuevos.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8309" y="6434733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1391841" y="643473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Carga automática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391841" y="6872288"/>
            <a:ext cx="69938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Carga automática de información en reportes o sistemas.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58309" y="7598450"/>
            <a:ext cx="438626" cy="438626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  <a:effectLst>
            <a:outerShdw blurRad="4826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6" name="Text 13"/>
          <p:cNvSpPr/>
          <p:nvPr/>
        </p:nvSpPr>
        <p:spPr>
          <a:xfrm>
            <a:off x="1391841" y="7598450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Sincronización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391841" y="8036004"/>
            <a:ext cx="6993850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Sincronización de archivos, respuestas a formularios, integración con bases de datos.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8309" y="8952309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Recomendación clave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58309" y="9565362"/>
            <a:ext cx="7627382" cy="623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💡</a:t>
            </a:r>
            <a:r>
              <a:rPr lang="en-US" sz="16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Los mejores candidatos son procesos repetitivos, establecidos que cuenten con la menor cantidad de excepciones.</a:t>
            </a:r>
            <a:endParaRPr lang="en-US" sz="16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1493"/>
            <a:ext cx="111386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Integración con el ecosistema </a:t>
            </a:r>
            <a:r>
              <a:rPr lang="en-US" sz="4450" b="1" dirty="0">
                <a:solidFill>
                  <a:srgbClr val="E49BF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Microsoft 365</a:t>
            </a:r>
            <a:endParaRPr lang="en-US" sz="4450" dirty="0">
              <a:solidFill>
                <a:srgbClr val="E49BF9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602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63278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5602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Apps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6088975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Permite activar flujos desde aplicaciones personalizadas.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201722" y="5602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409" y="563278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05738" y="5602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05738" y="608897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Desencadena acciones basadas en visualizaciones o métricas clave.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9645134" y="5602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822" y="563278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49151" y="56028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49151" y="6088975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Automatización en el lugar donde ya trabajan los equipos.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58309" y="75894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7619345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75894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SharePoint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8075533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Integración con sitios y bibliotecas de documentos.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7423547" y="758940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235" y="7619345"/>
            <a:ext cx="342067" cy="42755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127563" y="75894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Outlook</a:t>
            </a:r>
            <a:endParaRPr lang="en-US" sz="2200" dirty="0"/>
          </a:p>
        </p:txBody>
      </p:sp>
      <p:sp>
        <p:nvSpPr>
          <p:cNvPr id="23" name="Text 15"/>
          <p:cNvSpPr/>
          <p:nvPr/>
        </p:nvSpPr>
        <p:spPr>
          <a:xfrm>
            <a:off x="8127563" y="8075533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Automatización de correos y calendarios.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758309" y="885372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se potencia al trabajar junto con estas herramientas.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Esto facilita construir soluciones completas dentro del entorno que tu organización ya utiliza.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72032"/>
            <a:ext cx="59965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¿Quién puede utilizarlo?</a:t>
            </a:r>
            <a:endParaRPr lang="en-US" sz="4450" dirty="0">
              <a:solidFill>
                <a:srgbClr val="56AAF8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29" y="3118009"/>
            <a:ext cx="2991207" cy="3738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0150" y="7127677"/>
            <a:ext cx="32708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Usuarios de Microsoft 365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7613809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Toda persona con cuenta Microsoft 365 de trabajo o escuela.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18" y="3118009"/>
            <a:ext cx="2991326" cy="37391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9784" y="71279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Interfaz sencilla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7798" y="7614047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Funciona con lógica simple: "si pasa esto, haz aquello".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sz="2000" dirty="0" err="1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Incluye</a:t>
            </a: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 muchas plantillas listas para usar.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025" y="3118009"/>
            <a:ext cx="2991207" cy="37389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69272" y="71276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Usuarios avanzados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7613809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Quienes saben más pueden usar opciones especiales como expresiones, condiciones y conexiones premium.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2486ACBE-F8CC-5176-5AFF-B74841D77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1842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37567"/>
            <a:ext cx="79183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¿Está incluido o hay que pagar?</a:t>
            </a:r>
            <a:endParaRPr lang="en-US" sz="4450" dirty="0">
              <a:solidFill>
                <a:srgbClr val="56AAF8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3583543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402609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38001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Licencias básicas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4286250"/>
            <a:ext cx="82056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Power Automate está disponible en la mayoría de las licencias Microsoft 365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052048" y="483429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Shape 5"/>
          <p:cNvSpPr/>
          <p:nvPr/>
        </p:nvSpPr>
        <p:spPr>
          <a:xfrm>
            <a:off x="758309" y="4957763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540031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51743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Incluido en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5660469"/>
            <a:ext cx="69268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E1, E3, E5, Business Standard, Business Basic, Business Premium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37678" y="620851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Shape 9"/>
          <p:cNvSpPr/>
          <p:nvPr/>
        </p:nvSpPr>
        <p:spPr>
          <a:xfrm>
            <a:off x="758309" y="6331982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6774537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65485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Funciones avanzadas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7034689"/>
            <a:ext cx="338530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Requieren licencias adicionales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8309" y="784169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Funciones más avanzadas, como flujos RPA (automatización de escritorio) o conectores premium, requieren licencias adicionales. Sin embargo, gran parte de las automatizaciones comunes pueden hacerse con lo que ya está incluido.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7A55EA27-B7D7-CB94-463F-C58CE436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2004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65628"/>
            <a:ext cx="7627382" cy="832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600" b="1" dirty="0">
                <a:solidFill>
                  <a:srgbClr val="56AAF8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Estrategia para empezar con éxito</a:t>
            </a:r>
            <a:endParaRPr lang="en-US" sz="3600" dirty="0">
              <a:solidFill>
                <a:srgbClr val="56AAF8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915966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7030A0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732032" y="3915966"/>
            <a:ext cx="349686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Detecta cuellos de botella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440209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Identifica tareas repetitivas, lentas o propensas a errores.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4965383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56AAF8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>
              <a:solidFill>
                <a:srgbClr val="56AAF8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056953" y="4965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Piensa en el equipo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5451515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Automatiza donde impacte más en la experiencia de las personas.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6361509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7030A0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7381994" y="6361509"/>
            <a:ext cx="43793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Empieza pequeño, mide impacto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84764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Un flujo bien diseñado puede ahorrar horas al mes.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219593" y="7410926"/>
            <a:ext cx="162401" cy="1179552"/>
          </a:xfrm>
          <a:prstGeom prst="roundRect">
            <a:avLst>
              <a:gd name="adj" fmla="val 120071"/>
            </a:avLst>
          </a:prstGeom>
          <a:solidFill>
            <a:srgbClr val="56AAF8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s-CL">
              <a:solidFill>
                <a:srgbClr val="56AAF8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06916" y="7410926"/>
            <a:ext cx="43582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4. Promueve el aprendizaje interno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7897058"/>
            <a:ext cx="61651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Aptos" panose="020B0004020202020204" pitchFamily="34" charset="0"/>
                <a:ea typeface="Montserrat" pitchFamily="34" charset="-122"/>
                <a:cs typeface="Montserrat" pitchFamily="34" charset="-120"/>
              </a:rPr>
              <a:t>Capacita a colaboradores para crear sus propias automatizaciones.</a:t>
            </a:r>
            <a:endParaRPr lang="en-US" sz="2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1237</Words>
  <Application>Microsoft Office PowerPoint</Application>
  <PresentationFormat>Personalizado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Barlow Bold</vt:lpstr>
      <vt:lpstr>Montserrat</vt:lpstr>
      <vt:lpstr>Aptos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6</cp:revision>
  <dcterms:created xsi:type="dcterms:W3CDTF">2025-04-01T21:58:24Z</dcterms:created>
  <dcterms:modified xsi:type="dcterms:W3CDTF">2025-04-28T13:29:41Z</dcterms:modified>
</cp:coreProperties>
</file>